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5"/>
  </p:notesMasterIdLst>
  <p:handoutMasterIdLst>
    <p:handoutMasterId r:id="rId16"/>
  </p:handoutMasterIdLst>
  <p:sldIdLst>
    <p:sldId id="278" r:id="rId5"/>
    <p:sldId id="294" r:id="rId6"/>
    <p:sldId id="280" r:id="rId7"/>
    <p:sldId id="295" r:id="rId8"/>
    <p:sldId id="297" r:id="rId9"/>
    <p:sldId id="298" r:id="rId10"/>
    <p:sldId id="299" r:id="rId11"/>
    <p:sldId id="300" r:id="rId12"/>
    <p:sldId id="301" r:id="rId13"/>
    <p:sldId id="302" r:id="rId1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09" autoAdjust="0"/>
  </p:normalViewPr>
  <p:slideViewPr>
    <p:cSldViewPr snapToGrid="0" snapToObjects="1">
      <p:cViewPr>
        <p:scale>
          <a:sx n="61" d="100"/>
          <a:sy n="61" d="100"/>
        </p:scale>
        <p:origin x="90" y="44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4" d="100"/>
          <a:sy n="24" d="100"/>
        </p:scale>
        <p:origin x="3475" y="12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D9D42D35-0463-4920-BEF7-2B88080E67A2}" type="datetimeFigureOut">
              <a:rPr lang="en-US" smtClean="0"/>
              <a:t>10/10/2023</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0292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lvl1pPr>
          </a:lstStyle>
          <a:p>
            <a:r>
              <a:rPr lang="en-US" dirty="0"/>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7" name="Oval 6">
            <a:extLst>
              <a:ext uri="{FF2B5EF4-FFF2-40B4-BE49-F238E27FC236}">
                <a16:creationId xmlns:a16="http://schemas.microsoft.com/office/drawing/2014/main" id="{5C32B254-F115-AAF3-09C2-B631F5CDC4C7}"/>
              </a:ext>
              <a:ext uri="{C183D7F6-B498-43B3-948B-1728B52AA6E4}">
                <adec:decorative xmlns:adec="http://schemas.microsoft.com/office/drawing/2017/decorative" val="1"/>
              </a:ext>
            </a:extLst>
          </p:cNvPr>
          <p:cNvSpPr>
            <a:spLocks noChangeAspect="1"/>
          </p:cNvSpPr>
          <p:nvPr userDrawn="1"/>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6" name="Rectangle 15">
            <a:extLst>
              <a:ext uri="{FF2B5EF4-FFF2-40B4-BE49-F238E27FC236}">
                <a16:creationId xmlns:a16="http://schemas.microsoft.com/office/drawing/2014/main" id="{B950ED98-B5D1-206C-403F-FA954F9D2CFF}"/>
              </a:ext>
              <a:ext uri="{C183D7F6-B498-43B3-948B-1728B52AA6E4}">
                <adec:decorative xmlns:adec="http://schemas.microsoft.com/office/drawing/2017/decorative" val="1"/>
              </a:ext>
            </a:extLst>
          </p:cNvPr>
          <p:cNvSpPr/>
          <p:nvPr userDrawn="1"/>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8" name="Oval 7">
            <a:extLst>
              <a:ext uri="{FF2B5EF4-FFF2-40B4-BE49-F238E27FC236}">
                <a16:creationId xmlns:a16="http://schemas.microsoft.com/office/drawing/2014/main" id="{B2485599-A799-0E8C-D368-451B9DE022B2}"/>
              </a:ext>
              <a:ext uri="{C183D7F6-B498-43B3-948B-1728B52AA6E4}">
                <adec:decorative xmlns:adec="http://schemas.microsoft.com/office/drawing/2017/decorative" val="1"/>
              </a:ext>
            </a:extLst>
          </p:cNvPr>
          <p:cNvSpPr>
            <a:spLocks noChangeAspect="1"/>
          </p:cNvSpPr>
          <p:nvPr userDrawn="1"/>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Rectangle 17">
            <a:extLst>
              <a:ext uri="{FF2B5EF4-FFF2-40B4-BE49-F238E27FC236}">
                <a16:creationId xmlns:a16="http://schemas.microsoft.com/office/drawing/2014/main" id="{0E8643CE-01D9-3E5E-15F6-20689F775F15}"/>
              </a:ext>
              <a:ext uri="{C183D7F6-B498-43B3-948B-1728B52AA6E4}">
                <adec:decorative xmlns:adec="http://schemas.microsoft.com/office/drawing/2017/decorative" val="1"/>
              </a:ext>
            </a:extLst>
          </p:cNvPr>
          <p:cNvSpPr/>
          <p:nvPr userDrawn="1"/>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9" name="Oval 8">
            <a:extLst>
              <a:ext uri="{FF2B5EF4-FFF2-40B4-BE49-F238E27FC236}">
                <a16:creationId xmlns:a16="http://schemas.microsoft.com/office/drawing/2014/main" id="{944D3449-0EF5-D439-CC36-5C761D35D494}"/>
              </a:ext>
              <a:ext uri="{C183D7F6-B498-43B3-948B-1728B52AA6E4}">
                <adec:decorative xmlns:adec="http://schemas.microsoft.com/office/drawing/2017/decorative" val="1"/>
              </a:ext>
            </a:extLst>
          </p:cNvPr>
          <p:cNvSpPr>
            <a:spLocks noChangeAspect="1"/>
          </p:cNvSpPr>
          <p:nvPr userDrawn="1"/>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Rectangle 19">
            <a:extLst>
              <a:ext uri="{FF2B5EF4-FFF2-40B4-BE49-F238E27FC236}">
                <a16:creationId xmlns:a16="http://schemas.microsoft.com/office/drawing/2014/main" id="{5AF82DDD-EDEC-7D87-F43A-113C5E4A4FE7}"/>
              </a:ext>
              <a:ext uri="{C183D7F6-B498-43B3-948B-1728B52AA6E4}">
                <adec:decorative xmlns:adec="http://schemas.microsoft.com/office/drawing/2017/decorative" val="1"/>
              </a:ext>
            </a:extLst>
          </p:cNvPr>
          <p:cNvSpPr/>
          <p:nvPr userDrawn="1"/>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0" name="Oval 9">
            <a:extLst>
              <a:ext uri="{FF2B5EF4-FFF2-40B4-BE49-F238E27FC236}">
                <a16:creationId xmlns:a16="http://schemas.microsoft.com/office/drawing/2014/main" id="{476F2D13-53B7-CE37-EA90-449A726B8A73}"/>
              </a:ext>
              <a:ext uri="{C183D7F6-B498-43B3-948B-1728B52AA6E4}">
                <adec:decorative xmlns:adec="http://schemas.microsoft.com/office/drawing/2017/decorative" val="1"/>
              </a:ext>
            </a:extLst>
          </p:cNvPr>
          <p:cNvSpPr>
            <a:spLocks noChangeAspect="1"/>
          </p:cNvSpPr>
          <p:nvPr userDrawn="1"/>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Rectangle 23">
            <a:extLst>
              <a:ext uri="{FF2B5EF4-FFF2-40B4-BE49-F238E27FC236}">
                <a16:creationId xmlns:a16="http://schemas.microsoft.com/office/drawing/2014/main" id="{DC0053FE-E44A-CA97-F782-67FC633E722E}"/>
              </a:ext>
              <a:ext uri="{C183D7F6-B498-43B3-948B-1728B52AA6E4}">
                <adec:decorative xmlns:adec="http://schemas.microsoft.com/office/drawing/2017/decorative" val="1"/>
              </a:ext>
            </a:extLst>
          </p:cNvPr>
          <p:cNvSpPr/>
          <p:nvPr userDrawn="1"/>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1" name="Oval 10">
            <a:extLst>
              <a:ext uri="{FF2B5EF4-FFF2-40B4-BE49-F238E27FC236}">
                <a16:creationId xmlns:a16="http://schemas.microsoft.com/office/drawing/2014/main" id="{0288DB6F-1A86-5713-2420-7554D75CB811}"/>
              </a:ext>
              <a:ext uri="{C183D7F6-B498-43B3-948B-1728B52AA6E4}">
                <adec:decorative xmlns:adec="http://schemas.microsoft.com/office/drawing/2017/decorative" val="1"/>
              </a:ext>
            </a:extLst>
          </p:cNvPr>
          <p:cNvSpPr>
            <a:spLocks noChangeAspect="1"/>
          </p:cNvSpPr>
          <p:nvPr userDrawn="1"/>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2" name="Rectangle 21">
            <a:extLst>
              <a:ext uri="{FF2B5EF4-FFF2-40B4-BE49-F238E27FC236}">
                <a16:creationId xmlns:a16="http://schemas.microsoft.com/office/drawing/2014/main" id="{E47E492E-967F-54B7-55B1-08A5E1C3615B}"/>
              </a:ext>
              <a:ext uri="{C183D7F6-B498-43B3-948B-1728B52AA6E4}">
                <adec:decorative xmlns:adec="http://schemas.microsoft.com/office/drawing/2017/decorative" val="1"/>
              </a:ext>
            </a:extLst>
          </p:cNvPr>
          <p:cNvSpPr/>
          <p:nvPr userDrawn="1"/>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dirty="0"/>
              <a:t>Click to add title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cxnSp>
        <p:nvCxnSpPr>
          <p:cNvPr id="42" name="Straight Connector 41">
            <a:extLst>
              <a:ext uri="{FF2B5EF4-FFF2-40B4-BE49-F238E27FC236}">
                <a16:creationId xmlns:a16="http://schemas.microsoft.com/office/drawing/2014/main" id="{E6BE61D7-B0A3-902B-4F58-727982880EF5}"/>
              </a:ext>
              <a:ext uri="{C183D7F6-B498-43B3-948B-1728B52AA6E4}">
                <adec:decorative xmlns:adec="http://schemas.microsoft.com/office/drawing/2017/decorative" val="1"/>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5B4623-C6B7-83B6-05A1-17D69EA8DAB1}"/>
              </a:ext>
              <a:ext uri="{C183D7F6-B498-43B3-948B-1728B52AA6E4}">
                <adec:decorative xmlns:adec="http://schemas.microsoft.com/office/drawing/2017/decorative" val="1"/>
              </a:ext>
            </a:extLst>
          </p:cNvPr>
          <p:cNvSpPr/>
          <p:nvPr userDrawn="1"/>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16B48C-2241-2A09-2A32-FB55BCFD6524}"/>
              </a:ext>
              <a:ext uri="{C183D7F6-B498-43B3-948B-1728B52AA6E4}">
                <adec:decorative xmlns:adec="http://schemas.microsoft.com/office/drawing/2017/decorative" val="1"/>
              </a:ext>
            </a:extLst>
          </p:cNvPr>
          <p:cNvSpPr/>
          <p:nvPr userDrawn="1"/>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DC7B0C-730B-4FE8-3BFD-D787B1950638}"/>
              </a:ext>
              <a:ext uri="{C183D7F6-B498-43B3-948B-1728B52AA6E4}">
                <adec:decorative xmlns:adec="http://schemas.microsoft.com/office/drawing/2017/decorative" val="1"/>
              </a:ext>
            </a:extLst>
          </p:cNvPr>
          <p:cNvSpPr/>
          <p:nvPr userDrawn="1"/>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7B2BF2-C193-18BC-3798-C9611C4182C4}"/>
              </a:ext>
              <a:ext uri="{C183D7F6-B498-43B3-948B-1728B52AA6E4}">
                <adec:decorative xmlns:adec="http://schemas.microsoft.com/office/drawing/2017/decorative" val="1"/>
              </a:ext>
            </a:extLst>
          </p:cNvPr>
          <p:cNvSpPr/>
          <p:nvPr userDrawn="1"/>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8E087E-B71E-C8CE-2C40-B3EACA40D29C}"/>
              </a:ext>
              <a:ext uri="{C183D7F6-B498-43B3-948B-1728B52AA6E4}">
                <adec:decorative xmlns:adec="http://schemas.microsoft.com/office/drawing/2017/decorative" val="1"/>
              </a:ext>
            </a:extLst>
          </p:cNvPr>
          <p:cNvSpPr/>
          <p:nvPr userDrawn="1"/>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dirty="0"/>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userDrawn="1"/>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78A295-1123-7741-FF14-7A34BF88FADA}"/>
              </a:ext>
            </a:extLst>
          </p:cNvPr>
          <p:cNvSpPr>
            <a:spLocks noChangeAspect="1"/>
          </p:cNvSpPr>
          <p:nvPr userDrawn="1"/>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CFDE8A-AB48-8603-AAE2-E2C68488105C}"/>
              </a:ext>
            </a:extLst>
          </p:cNvPr>
          <p:cNvSpPr>
            <a:spLocks noChangeAspect="1"/>
          </p:cNvSpPr>
          <p:nvPr userDrawn="1"/>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a:extLst>
              <a:ext uri="{FF2B5EF4-FFF2-40B4-BE49-F238E27FC236}">
                <a16:creationId xmlns:a16="http://schemas.microsoft.com/office/drawing/2014/main" id="{FEA70E9F-C506-413C-11EF-5915A2296643}"/>
              </a:ext>
              <a:ext uri="{C183D7F6-B498-43B3-948B-1728B52AA6E4}">
                <adec:decorative xmlns:adec="http://schemas.microsoft.com/office/drawing/2017/decorative"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id="{F19C81EC-0322-58A2-C455-6E2C84D1E6E8}"/>
              </a:ext>
              <a:ext uri="{C183D7F6-B498-43B3-948B-1728B52AA6E4}">
                <adec:decorative xmlns:adec="http://schemas.microsoft.com/office/drawing/2017/decorative"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r>
              <a:rPr lang="en-US"/>
              <a:t>Presentation title</a:t>
            </a:r>
            <a:endParaRPr lang="en-US" dirty="0"/>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dirty="0"/>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id="{8D5D10FF-3DE5-39CA-FA9A-29A09DC47BF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a:extLst>
              <a:ext uri="{FF2B5EF4-FFF2-40B4-BE49-F238E27FC236}">
                <a16:creationId xmlns:a16="http://schemas.microsoft.com/office/drawing/2014/main" id="{BFA89E6A-8342-AE30-45E0-BC1DFE3276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 uri="{C183D7F6-B498-43B3-948B-1728B52AA6E4}">
                <adec:decorative xmlns:adec="http://schemas.microsoft.com/office/drawing/2017/decorative" val="1"/>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a:extLst>
              <a:ext uri="{FF2B5EF4-FFF2-40B4-BE49-F238E27FC236}">
                <a16:creationId xmlns:a16="http://schemas.microsoft.com/office/drawing/2014/main" id="{D9D7EB49-4BC9-040F-C4CC-5771C5FB312B}"/>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a:extLst>
              <a:ext uri="{FF2B5EF4-FFF2-40B4-BE49-F238E27FC236}">
                <a16:creationId xmlns:a16="http://schemas.microsoft.com/office/drawing/2014/main" id="{3CE04498-C285-EFB8-340C-1A064078152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lstStyle/>
          <a:p>
            <a:r>
              <a:rPr lang="en-US" dirty="0"/>
              <a:t>Click to add title</a:t>
            </a:r>
          </a:p>
        </p:txBody>
      </p:sp>
      <p:sp>
        <p:nvSpPr>
          <p:cNvPr id="4" name="Footer Placeholder 3"/>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hasCustomPrompt="1"/>
          </p:nvPr>
        </p:nvSpPr>
        <p:spPr>
          <a:xfrm>
            <a:off x="4224528" y="815009"/>
            <a:ext cx="6766560"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userDrawn="1">
            <p:ph type="ftr" sz="quarter" idx="11"/>
          </p:nvPr>
        </p:nvSpPr>
        <p:spPr>
          <a:xfrm>
            <a:off x="4224528" y="457200"/>
            <a:ext cx="3200400" cy="274320"/>
          </a:xfrm>
        </p:spPr>
        <p:txBody>
          <a:bodyPr>
            <a:noAutofit/>
          </a:bodyPr>
          <a:lstStyle>
            <a:lvl1pPr>
              <a:defRPr>
                <a:latin typeface="+mn-lt"/>
              </a:defRPr>
            </a:lvl1pPr>
          </a:lstStyle>
          <a:p>
            <a:r>
              <a:rPr lang="en-US"/>
              <a:t>Presentation title</a:t>
            </a:r>
            <a:endParaRPr lang="en-US" dirty="0"/>
          </a:p>
        </p:txBody>
      </p:sp>
      <p:sp>
        <p:nvSpPr>
          <p:cNvPr id="6" name="Slide Number Placeholder 5"/>
          <p:cNvSpPr>
            <a:spLocks noGrp="1"/>
          </p:cNvSpPr>
          <p:nvPr userDrawn="1">
            <p:ph type="sldNum" sz="quarter" idx="12"/>
          </p:nvPr>
        </p:nvSpPr>
        <p:spPr>
          <a:xfrm>
            <a:off x="10003536" y="472108"/>
            <a:ext cx="987552" cy="244503"/>
          </a:xfrm>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userDrawn="1">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 uri="{C183D7F6-B498-43B3-948B-1728B52AA6E4}">
                <adec:decorative xmlns:adec="http://schemas.microsoft.com/office/drawing/2017/decorative" val="1"/>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 uri="{C183D7F6-B498-43B3-948B-1728B52AA6E4}">
                <adec:decorative xmlns:adec="http://schemas.microsoft.com/office/drawing/2017/decorative" val="1"/>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 uri="{C183D7F6-B498-43B3-948B-1728B52AA6E4}">
                <adec:decorative xmlns:adec="http://schemas.microsoft.com/office/drawing/2017/decorative" val="1"/>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 uri="{C183D7F6-B498-43B3-948B-1728B52AA6E4}">
                <adec:decorative xmlns:adec="http://schemas.microsoft.com/office/drawing/2017/decorative" val="1"/>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 uri="{C183D7F6-B498-43B3-948B-1728B52AA6E4}">
                <adec:decorative xmlns:adec="http://schemas.microsoft.com/office/drawing/2017/decorative" val="1"/>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 uri="{C183D7F6-B498-43B3-948B-1728B52AA6E4}">
                <adec:decorative xmlns:adec="http://schemas.microsoft.com/office/drawing/2017/decorative" val="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dirty="0"/>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 uri="{C183D7F6-B498-43B3-948B-1728B52AA6E4}">
                <adec:decorative xmlns:adec="http://schemas.microsoft.com/office/drawing/2017/decorative" val="1"/>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dirty="0"/>
              <a:t>Click to add title</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dirty="0"/>
              <a:t>Click to add subtitle</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Click to add text</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dirty="0"/>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69574"/>
            <a:ext cx="5385816" cy="3139970"/>
          </a:xfrm>
        </p:spPr>
        <p:txBody>
          <a:bodyPr/>
          <a:lstStyle/>
          <a:p>
            <a:r>
              <a:rPr lang="en-US" dirty="0"/>
              <a:t>LASHER DIVERSITY DAY</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255267"/>
            <a:ext cx="3493008" cy="1644724"/>
          </a:xfrm>
        </p:spPr>
        <p:txBody>
          <a:bodyPr/>
          <a:lstStyle/>
          <a:p>
            <a:r>
              <a:rPr lang="en-US" dirty="0"/>
              <a:t>October 10, 2023</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036EF9-C566-4815-8F46-7375B11E46B2}"/>
              </a:ext>
            </a:extLst>
          </p:cNvPr>
          <p:cNvSpPr>
            <a:spLocks noGrp="1"/>
          </p:cNvSpPr>
          <p:nvPr>
            <p:ph idx="1"/>
          </p:nvPr>
        </p:nvSpPr>
        <p:spPr>
          <a:xfrm>
            <a:off x="3954780" y="640080"/>
            <a:ext cx="7036308" cy="5530906"/>
          </a:xfrm>
        </p:spPr>
        <p:txBody>
          <a:bodyPr/>
          <a:lstStyle/>
          <a:p>
            <a:r>
              <a:rPr lang="en-US" sz="3600" dirty="0"/>
              <a:t>Holi:</a:t>
            </a:r>
          </a:p>
          <a:p>
            <a:pPr marL="342900" indent="-342900">
              <a:buFont typeface="Arial" panose="020B0604020202020204" pitchFamily="34" charset="0"/>
              <a:buChar char="•"/>
            </a:pPr>
            <a:r>
              <a:rPr lang="en-US" sz="2000" dirty="0"/>
              <a:t>Celebrates, colors, love and spring. </a:t>
            </a:r>
          </a:p>
          <a:p>
            <a:pPr marL="342900" indent="-342900">
              <a:buFont typeface="Arial" panose="020B0604020202020204" pitchFamily="34" charset="0"/>
              <a:buChar char="•"/>
            </a:pPr>
            <a:r>
              <a:rPr lang="en-US" sz="2000" dirty="0"/>
              <a:t>Originated and predominately celebrated in India and is celebrated by people through colored water and powders.</a:t>
            </a:r>
          </a:p>
          <a:p>
            <a:pPr marL="342900" indent="-342900">
              <a:buFont typeface="Arial" panose="020B0604020202020204" pitchFamily="34" charset="0"/>
              <a:buChar char="•"/>
            </a:pPr>
            <a:r>
              <a:rPr lang="en-US" sz="2000" dirty="0"/>
              <a:t>Celebrates agriculture and commemorated spring harvests.</a:t>
            </a:r>
          </a:p>
          <a:p>
            <a:pPr marL="342900" indent="-342900">
              <a:buFont typeface="Arial" panose="020B0604020202020204" pitchFamily="34" charset="0"/>
              <a:buChar char="•"/>
            </a:pPr>
            <a:r>
              <a:rPr lang="en-US" sz="2000"/>
              <a:t>The colors are believed to celebrate life and acknowledged the departure from winter which allowed for an abundant spring.</a:t>
            </a:r>
          </a:p>
          <a:p>
            <a:endParaRPr lang="en-US" dirty="0"/>
          </a:p>
          <a:p>
            <a:endParaRPr lang="en-US" dirty="0"/>
          </a:p>
        </p:txBody>
      </p:sp>
      <p:pic>
        <p:nvPicPr>
          <p:cNvPr id="7172" name="Picture 4" descr="Festival Of Colors In India | Holi Festival In India">
            <a:extLst>
              <a:ext uri="{FF2B5EF4-FFF2-40B4-BE49-F238E27FC236}">
                <a16:creationId xmlns:a16="http://schemas.microsoft.com/office/drawing/2014/main" id="{40D173D9-B1A7-6C3C-10D7-45A57DBDE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069" y="3978441"/>
            <a:ext cx="3384331" cy="265112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oli Makes a Colorful Return to Cornell's Campus | The Cornell Daily Sun">
            <a:extLst>
              <a:ext uri="{FF2B5EF4-FFF2-40B4-BE49-F238E27FC236}">
                <a16:creationId xmlns:a16="http://schemas.microsoft.com/office/drawing/2014/main" id="{F97513D0-8D8C-4210-D3C7-47E3F9E80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477" y="3978441"/>
            <a:ext cx="3664264"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85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285750" y="300037"/>
            <a:ext cx="6874467" cy="3590037"/>
          </a:xfrm>
        </p:spPr>
        <p:txBody>
          <a:bodyPr/>
          <a:lstStyle/>
          <a:p>
            <a:r>
              <a:rPr lang="en-US" sz="5400" dirty="0"/>
              <a:t>Upcoming fall holidays</a:t>
            </a:r>
          </a:p>
        </p:txBody>
      </p:sp>
    </p:spTree>
    <p:extLst>
      <p:ext uri="{BB962C8B-B14F-4D97-AF65-F5344CB8AC3E}">
        <p14:creationId xmlns:p14="http://schemas.microsoft.com/office/powerpoint/2010/main" val="259738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036EF9-C566-4815-8F46-7375B11E46B2}"/>
              </a:ext>
            </a:extLst>
          </p:cNvPr>
          <p:cNvSpPr>
            <a:spLocks noGrp="1"/>
          </p:cNvSpPr>
          <p:nvPr>
            <p:ph idx="1"/>
          </p:nvPr>
        </p:nvSpPr>
        <p:spPr>
          <a:xfrm>
            <a:off x="3954780" y="640080"/>
            <a:ext cx="7036308" cy="5530906"/>
          </a:xfrm>
        </p:spPr>
        <p:txBody>
          <a:bodyPr/>
          <a:lstStyle/>
          <a:p>
            <a:r>
              <a:rPr lang="en-US" sz="3600" dirty="0"/>
              <a:t>Día de </a:t>
            </a:r>
            <a:r>
              <a:rPr lang="en-US" sz="3600" dirty="0" err="1"/>
              <a:t>los</a:t>
            </a:r>
            <a:r>
              <a:rPr lang="en-US" sz="3600" dirty="0"/>
              <a:t> Muertos:</a:t>
            </a:r>
          </a:p>
          <a:p>
            <a:pPr marL="342900" indent="-342900">
              <a:buFont typeface="Arial" panose="020B0604020202020204" pitchFamily="34" charset="0"/>
              <a:buChar char="•"/>
            </a:pPr>
            <a:r>
              <a:rPr lang="en-US" sz="2000" dirty="0"/>
              <a:t>Celebrated on November 1</a:t>
            </a:r>
            <a:r>
              <a:rPr lang="en-US" sz="2000" baseline="30000" dirty="0"/>
              <a:t>st</a:t>
            </a:r>
            <a:r>
              <a:rPr lang="en-US" sz="2000" dirty="0"/>
              <a:t> ​and 2</a:t>
            </a:r>
            <a:r>
              <a:rPr lang="en-US" sz="2000" baseline="30000" dirty="0"/>
              <a:t>nd</a:t>
            </a:r>
            <a:r>
              <a:rPr lang="en-US" sz="2000" dirty="0"/>
              <a:t> .</a:t>
            </a:r>
          </a:p>
          <a:p>
            <a:pPr marL="342900" indent="-342900">
              <a:buFont typeface="Arial" panose="020B0604020202020204" pitchFamily="34" charset="0"/>
              <a:buChar char="•"/>
            </a:pPr>
            <a:r>
              <a:rPr lang="en-US" sz="2000" dirty="0"/>
              <a:t>Widely observed in Mexico. </a:t>
            </a:r>
          </a:p>
          <a:p>
            <a:pPr marL="342900" indent="-342900">
              <a:buFont typeface="Arial" panose="020B0604020202020204" pitchFamily="34" charset="0"/>
              <a:buChar char="•"/>
            </a:pPr>
            <a:r>
              <a:rPr lang="en-US" sz="2000" dirty="0"/>
              <a:t>Joyful time to celebrate family and friends who have passed on to the afterlife.</a:t>
            </a:r>
          </a:p>
          <a:p>
            <a:pPr marL="342900" indent="-342900">
              <a:buFont typeface="Arial" panose="020B0604020202020204" pitchFamily="34" charset="0"/>
              <a:buChar char="•"/>
            </a:pPr>
            <a:r>
              <a:rPr lang="en-US" sz="2000" dirty="0"/>
              <a:t>Families build ofrendas containing the favorite foods, beverages, and photos of the departed.</a:t>
            </a:r>
          </a:p>
          <a:p>
            <a:endParaRPr lang="en-US" dirty="0"/>
          </a:p>
          <a:p>
            <a:endParaRPr lang="en-US" dirty="0"/>
          </a:p>
        </p:txBody>
      </p:sp>
      <p:pic>
        <p:nvPicPr>
          <p:cNvPr id="10" name="Picture 9" descr="A close up of a flower&#10;&#10;Description automatically generated">
            <a:extLst>
              <a:ext uri="{FF2B5EF4-FFF2-40B4-BE49-F238E27FC236}">
                <a16:creationId xmlns:a16="http://schemas.microsoft.com/office/drawing/2014/main" id="{0BDE8A08-3C62-DF26-8DA2-B65EB59C79DE}"/>
              </a:ext>
            </a:extLst>
          </p:cNvPr>
          <p:cNvPicPr>
            <a:picLocks noChangeAspect="1"/>
          </p:cNvPicPr>
          <p:nvPr/>
        </p:nvPicPr>
        <p:blipFill>
          <a:blip r:embed="rId2"/>
          <a:stretch>
            <a:fillRect/>
          </a:stretch>
        </p:blipFill>
        <p:spPr>
          <a:xfrm>
            <a:off x="3800553" y="3428999"/>
            <a:ext cx="2051607" cy="3064746"/>
          </a:xfrm>
          <a:prstGeom prst="rect">
            <a:avLst/>
          </a:prstGeom>
        </p:spPr>
      </p:pic>
      <p:pic>
        <p:nvPicPr>
          <p:cNvPr id="1026" name="Picture 2">
            <a:extLst>
              <a:ext uri="{FF2B5EF4-FFF2-40B4-BE49-F238E27FC236}">
                <a16:creationId xmlns:a16="http://schemas.microsoft.com/office/drawing/2014/main" id="{CEAB05DD-957F-9AA2-ADAE-697F43111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412" y="3428999"/>
            <a:ext cx="2039044" cy="3064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2DDE6E4-D0F3-2D4B-D787-EE2E23100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7154" y="3428999"/>
            <a:ext cx="2301174" cy="306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036EF9-C566-4815-8F46-7375B11E46B2}"/>
              </a:ext>
            </a:extLst>
          </p:cNvPr>
          <p:cNvSpPr>
            <a:spLocks noGrp="1"/>
          </p:cNvSpPr>
          <p:nvPr>
            <p:ph idx="1"/>
          </p:nvPr>
        </p:nvSpPr>
        <p:spPr>
          <a:xfrm>
            <a:off x="3799491" y="346841"/>
            <a:ext cx="7788164" cy="5824145"/>
          </a:xfrm>
        </p:spPr>
        <p:txBody>
          <a:bodyPr/>
          <a:lstStyle/>
          <a:p>
            <a:r>
              <a:rPr lang="en-US" sz="3600" dirty="0"/>
              <a:t>Diwali:</a:t>
            </a:r>
          </a:p>
          <a:p>
            <a:pPr marL="342900" indent="-342900">
              <a:buFont typeface="Arial" panose="020B0604020202020204" pitchFamily="34" charset="0"/>
              <a:buChar char="•"/>
            </a:pPr>
            <a:r>
              <a:rPr lang="en-US" sz="2000" dirty="0"/>
              <a:t>Celebrated on November 12</a:t>
            </a:r>
            <a:r>
              <a:rPr lang="en-US" sz="2000" baseline="30000" dirty="0"/>
              <a:t>th.</a:t>
            </a:r>
            <a:endParaRPr lang="en-US" sz="2000" dirty="0"/>
          </a:p>
          <a:p>
            <a:pPr marL="342900" indent="-342900">
              <a:buFont typeface="Arial" panose="020B0604020202020204" pitchFamily="34" charset="0"/>
              <a:buChar char="•"/>
            </a:pPr>
            <a:r>
              <a:rPr lang="en-US" sz="2000" dirty="0"/>
              <a:t>Date of holiday is set to coincide with the new moon after the Fall harvest. </a:t>
            </a:r>
          </a:p>
          <a:p>
            <a:pPr marL="342900" indent="-342900">
              <a:buFont typeface="Arial" panose="020B0604020202020204" pitchFamily="34" charset="0"/>
              <a:buChar char="•"/>
            </a:pPr>
            <a:r>
              <a:rPr lang="en-US" sz="2000" dirty="0"/>
              <a:t>Indian holiday which celebrates the victory of light over darkness, good over evil, and knowledge over ignorance.</a:t>
            </a:r>
          </a:p>
          <a:p>
            <a:pPr marL="342900" indent="-342900">
              <a:buFont typeface="Arial" panose="020B0604020202020204" pitchFamily="34" charset="0"/>
              <a:buChar char="•"/>
            </a:pPr>
            <a:r>
              <a:rPr lang="en-US" sz="2000" dirty="0"/>
              <a:t>Observed broadly across religions in India by Sikhs, Hindus, Jains, and Buddhists.</a:t>
            </a:r>
          </a:p>
          <a:p>
            <a:pPr marL="342900" indent="-342900">
              <a:buFont typeface="Arial" panose="020B0604020202020204" pitchFamily="34" charset="0"/>
              <a:buChar char="•"/>
            </a:pPr>
            <a:r>
              <a:rPr lang="en-US" sz="2000" dirty="0"/>
              <a:t>5-day celebration where people clean their homes and shop for gold to bring them good luck in the coming year.</a:t>
            </a:r>
          </a:p>
          <a:p>
            <a:pPr marL="342900" indent="-342900">
              <a:buFont typeface="Arial" panose="020B0604020202020204" pitchFamily="34" charset="0"/>
              <a:buChar char="•"/>
            </a:pPr>
            <a:r>
              <a:rPr lang="en-US" sz="2000" dirty="0"/>
              <a:t>Individuals light their homes with </a:t>
            </a:r>
            <a:r>
              <a:rPr lang="en-US" sz="2000" dirty="0" err="1"/>
              <a:t>diyas</a:t>
            </a:r>
            <a:r>
              <a:rPr lang="en-US" sz="2000" dirty="0"/>
              <a:t> (oil lamps), candles and lanterns to chase out darkness and design elaborate rangolis.</a:t>
            </a:r>
          </a:p>
          <a:p>
            <a:endParaRPr lang="en-US" dirty="0"/>
          </a:p>
          <a:p>
            <a:endParaRPr lang="en-US" dirty="0"/>
          </a:p>
        </p:txBody>
      </p:sp>
      <p:pic>
        <p:nvPicPr>
          <p:cNvPr id="2050" name="Picture 2" descr="Diwali - Wikipedia">
            <a:extLst>
              <a:ext uri="{FF2B5EF4-FFF2-40B4-BE49-F238E27FC236}">
                <a16:creationId xmlns:a16="http://schemas.microsoft.com/office/drawing/2014/main" id="{A61E4F75-2A1D-ECEB-7F28-DD6DDE474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491" y="4803391"/>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wali | Definition &amp; Facts | Britannica">
            <a:extLst>
              <a:ext uri="{FF2B5EF4-FFF2-40B4-BE49-F238E27FC236}">
                <a16:creationId xmlns:a16="http://schemas.microsoft.com/office/drawing/2014/main" id="{4360304D-3014-EB5C-79DE-363C1C13A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790" y="4803391"/>
            <a:ext cx="2532530" cy="18969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xploring the Diwali story &amp; how the Festival of Lights is celebrated">
            <a:extLst>
              <a:ext uri="{FF2B5EF4-FFF2-40B4-BE49-F238E27FC236}">
                <a16:creationId xmlns:a16="http://schemas.microsoft.com/office/drawing/2014/main" id="{22E784D5-23E8-81F5-E8BD-EE56939F8C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089"/>
          <a:stretch/>
        </p:blipFill>
        <p:spPr bwMode="auto">
          <a:xfrm>
            <a:off x="9343755" y="4803391"/>
            <a:ext cx="253253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0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036EF9-C566-4815-8F46-7375B11E46B2}"/>
              </a:ext>
            </a:extLst>
          </p:cNvPr>
          <p:cNvSpPr>
            <a:spLocks noGrp="1"/>
          </p:cNvSpPr>
          <p:nvPr>
            <p:ph idx="1"/>
          </p:nvPr>
        </p:nvSpPr>
        <p:spPr>
          <a:xfrm>
            <a:off x="3799491" y="346841"/>
            <a:ext cx="7788164" cy="5824145"/>
          </a:xfrm>
        </p:spPr>
        <p:txBody>
          <a:bodyPr/>
          <a:lstStyle/>
          <a:p>
            <a:r>
              <a:rPr lang="en-US" sz="3600" dirty="0"/>
              <a:t>Hanukkah:</a:t>
            </a:r>
          </a:p>
          <a:p>
            <a:pPr marL="342900" indent="-342900">
              <a:buFont typeface="Arial" panose="020B0604020202020204" pitchFamily="34" charset="0"/>
              <a:buChar char="•"/>
            </a:pPr>
            <a:r>
              <a:rPr lang="en-US" sz="2000" dirty="0"/>
              <a:t>December 7-15, 2023.</a:t>
            </a:r>
          </a:p>
          <a:p>
            <a:pPr marL="342900" indent="-342900">
              <a:buFont typeface="Arial" panose="020B0604020202020204" pitchFamily="34" charset="0"/>
              <a:buChar char="•"/>
            </a:pPr>
            <a:r>
              <a:rPr lang="en-US" sz="2000" dirty="0"/>
              <a:t>Jewish festival  of lights over an 8-day celebration which is observed by lighting 9 candles on a menorah.</a:t>
            </a:r>
          </a:p>
          <a:p>
            <a:pPr marL="342900" indent="-342900">
              <a:buFont typeface="Arial" panose="020B0604020202020204" pitchFamily="34" charset="0"/>
              <a:buChar char="•"/>
            </a:pPr>
            <a:r>
              <a:rPr lang="en-US" sz="2000" dirty="0"/>
              <a:t>To celebrate the ancient miracle of the oil burning a candle for eight nights, Jews celebrating Hanukkah light a candleholder called a menorah for eight nights. </a:t>
            </a:r>
          </a:p>
          <a:p>
            <a:pPr marL="342900" indent="-342900">
              <a:buFont typeface="Arial" panose="020B0604020202020204" pitchFamily="34" charset="0"/>
              <a:buChar char="•"/>
            </a:pPr>
            <a:r>
              <a:rPr lang="en-US" sz="2000" dirty="0"/>
              <a:t>Celebrates the rededication of the Hebrew Temple.</a:t>
            </a:r>
          </a:p>
          <a:p>
            <a:pPr marL="342900" indent="-342900">
              <a:buFont typeface="Arial" panose="020B0604020202020204" pitchFamily="34" charset="0"/>
              <a:buChar char="•"/>
            </a:pPr>
            <a:r>
              <a:rPr lang="en-US" sz="2000" dirty="0"/>
              <a:t>Holiday follows lunar cycle and is on a different date each year.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dirty="0"/>
          </a:p>
          <a:p>
            <a:endParaRPr lang="en-US" dirty="0"/>
          </a:p>
        </p:txBody>
      </p:sp>
      <p:pic>
        <p:nvPicPr>
          <p:cNvPr id="3074" name="Picture 2" descr="Hanukkah 2015: This Is the True Lesson | Time">
            <a:extLst>
              <a:ext uri="{FF2B5EF4-FFF2-40B4-BE49-F238E27FC236}">
                <a16:creationId xmlns:a16="http://schemas.microsoft.com/office/drawing/2014/main" id="{909861BE-A1C3-2A7E-0B52-4F5A5C85E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726" y="3827836"/>
            <a:ext cx="3501991" cy="2343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Is Hanukkah? Jewish Story &amp; Meaning Of Traditions">
            <a:extLst>
              <a:ext uri="{FF2B5EF4-FFF2-40B4-BE49-F238E27FC236}">
                <a16:creationId xmlns:a16="http://schemas.microsoft.com/office/drawing/2014/main" id="{513A6343-3F8A-59CF-6AB8-2FE6419B8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959" y="3827836"/>
            <a:ext cx="19526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7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036EF9-C566-4815-8F46-7375B11E46B2}"/>
              </a:ext>
            </a:extLst>
          </p:cNvPr>
          <p:cNvSpPr>
            <a:spLocks noGrp="1"/>
          </p:cNvSpPr>
          <p:nvPr>
            <p:ph idx="1"/>
          </p:nvPr>
        </p:nvSpPr>
        <p:spPr>
          <a:xfrm>
            <a:off x="3799491" y="346841"/>
            <a:ext cx="7788164" cy="5824145"/>
          </a:xfrm>
        </p:spPr>
        <p:txBody>
          <a:bodyPr/>
          <a:lstStyle/>
          <a:p>
            <a:r>
              <a:rPr lang="en-US" sz="3600" dirty="0"/>
              <a:t>Kwanza:</a:t>
            </a:r>
          </a:p>
          <a:p>
            <a:pPr marL="342900" indent="-342900">
              <a:buFont typeface="Arial" panose="020B0604020202020204" pitchFamily="34" charset="0"/>
              <a:buChar char="•"/>
            </a:pPr>
            <a:r>
              <a:rPr lang="en-US" sz="2000" dirty="0"/>
              <a:t>December 26, 2023 – January 1, 2024.</a:t>
            </a:r>
          </a:p>
          <a:p>
            <a:pPr marL="342900" indent="-342900">
              <a:buFont typeface="Arial" panose="020B0604020202020204" pitchFamily="34" charset="0"/>
              <a:buChar char="•"/>
            </a:pPr>
            <a:r>
              <a:rPr lang="en-US" sz="2000" dirty="0"/>
              <a:t>African-American Holiday culminating on a communal feast on the sixth day.</a:t>
            </a:r>
          </a:p>
          <a:p>
            <a:pPr marL="342900" indent="-342900">
              <a:buFont typeface="Arial" panose="020B0604020202020204" pitchFamily="34" charset="0"/>
              <a:buChar char="•"/>
            </a:pPr>
            <a:r>
              <a:rPr lang="en-US" sz="2000" dirty="0"/>
              <a:t>Created in 1966 by Maulana Ron Karenga, Kwanzaa is an African American and Pan-African holiday that celebrates history, values, family, community and culture.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dirty="0"/>
          </a:p>
          <a:p>
            <a:endParaRPr lang="en-US" dirty="0"/>
          </a:p>
        </p:txBody>
      </p:sp>
      <p:pic>
        <p:nvPicPr>
          <p:cNvPr id="4098" name="Picture 2" descr="5 Kwanzaa Traditions You Should Know">
            <a:extLst>
              <a:ext uri="{FF2B5EF4-FFF2-40B4-BE49-F238E27FC236}">
                <a16:creationId xmlns:a16="http://schemas.microsoft.com/office/drawing/2014/main" id="{001B5DBF-AD4F-534D-25C3-F6D4575E7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58913"/>
            <a:ext cx="3576343" cy="243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285750" y="300037"/>
            <a:ext cx="6874467" cy="3590037"/>
          </a:xfrm>
        </p:spPr>
        <p:txBody>
          <a:bodyPr/>
          <a:lstStyle/>
          <a:p>
            <a:r>
              <a:rPr lang="en-US" sz="5400" dirty="0"/>
              <a:t>Holidays celebrated by </a:t>
            </a:r>
            <a:r>
              <a:rPr lang="en-US" sz="5400" dirty="0" err="1"/>
              <a:t>lasherites</a:t>
            </a:r>
            <a:endParaRPr lang="en-US" sz="5400" dirty="0"/>
          </a:p>
        </p:txBody>
      </p:sp>
    </p:spTree>
    <p:extLst>
      <p:ext uri="{BB962C8B-B14F-4D97-AF65-F5344CB8AC3E}">
        <p14:creationId xmlns:p14="http://schemas.microsoft.com/office/powerpoint/2010/main" val="401295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036EF9-C566-4815-8F46-7375B11E46B2}"/>
              </a:ext>
            </a:extLst>
          </p:cNvPr>
          <p:cNvSpPr>
            <a:spLocks noGrp="1"/>
          </p:cNvSpPr>
          <p:nvPr>
            <p:ph idx="1"/>
          </p:nvPr>
        </p:nvSpPr>
        <p:spPr>
          <a:xfrm>
            <a:off x="3954780" y="640080"/>
            <a:ext cx="7036308" cy="5530906"/>
          </a:xfrm>
        </p:spPr>
        <p:txBody>
          <a:bodyPr/>
          <a:lstStyle/>
          <a:p>
            <a:r>
              <a:rPr lang="en-US" sz="3600" dirty="0"/>
              <a:t>Pioneer Day:</a:t>
            </a:r>
          </a:p>
          <a:p>
            <a:pPr marL="342900" indent="-342900">
              <a:buFont typeface="Arial" panose="020B0604020202020204" pitchFamily="34" charset="0"/>
              <a:buChar char="•"/>
            </a:pPr>
            <a:r>
              <a:rPr lang="en-US" sz="2000" dirty="0"/>
              <a:t>July 24</a:t>
            </a:r>
            <a:r>
              <a:rPr lang="en-US" sz="2000" baseline="30000" dirty="0"/>
              <a:t>th</a:t>
            </a:r>
            <a:r>
              <a:rPr lang="en-US" sz="2000" dirty="0"/>
              <a:t> </a:t>
            </a:r>
          </a:p>
          <a:p>
            <a:pPr marL="342900" indent="-342900">
              <a:buFont typeface="Arial" panose="020B0604020202020204" pitchFamily="34" charset="0"/>
              <a:buChar char="•"/>
            </a:pPr>
            <a:r>
              <a:rPr lang="en-US" sz="2000" dirty="0"/>
              <a:t>Pioneer Day is a state holiday in Utah and (according to Shannon) is a bigger day than the 4</a:t>
            </a:r>
            <a:r>
              <a:rPr lang="en-US" sz="2000" baseline="30000" dirty="0"/>
              <a:t>th</a:t>
            </a:r>
            <a:r>
              <a:rPr lang="en-US" sz="2000" dirty="0"/>
              <a:t> of July in Salt Lake City.</a:t>
            </a:r>
          </a:p>
          <a:p>
            <a:pPr marL="342900" indent="-342900">
              <a:buFont typeface="Arial" panose="020B0604020202020204" pitchFamily="34" charset="0"/>
              <a:buChar char="•"/>
            </a:pPr>
            <a:r>
              <a:rPr lang="en-US" sz="2000" dirty="0"/>
              <a:t>Commemorates the entry of Brigham Young and the first group of Mormon pioneers into Utah's Salt Lake Valley in 1847.</a:t>
            </a:r>
          </a:p>
          <a:p>
            <a:pPr marL="342900" indent="-342900">
              <a:buFont typeface="Arial" panose="020B0604020202020204" pitchFamily="34" charset="0"/>
              <a:buChar char="•"/>
            </a:pPr>
            <a:r>
              <a:rPr lang="en-US" sz="2000" dirty="0"/>
              <a:t>Celebrated by holding pageants, parades, reenactments of the trek west, and other pioneer themed activities.  </a:t>
            </a:r>
          </a:p>
          <a:p>
            <a:endParaRPr lang="en-US" sz="2000" dirty="0"/>
          </a:p>
          <a:p>
            <a:endParaRPr lang="en-US" dirty="0"/>
          </a:p>
          <a:p>
            <a:endParaRPr lang="en-US" dirty="0"/>
          </a:p>
        </p:txBody>
      </p:sp>
      <p:pic>
        <p:nvPicPr>
          <p:cNvPr id="5122" name="Picture 2" descr="Pioneer Day 2023 in the US">
            <a:extLst>
              <a:ext uri="{FF2B5EF4-FFF2-40B4-BE49-F238E27FC236}">
                <a16:creationId xmlns:a16="http://schemas.microsoft.com/office/drawing/2014/main" id="{67BD15E5-7C36-6B9C-2F98-D5D2EB461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054" y="4499841"/>
            <a:ext cx="2621609" cy="16711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tah recognizes early settlers during Pioneer Day – Cache Valley Daily">
            <a:extLst>
              <a:ext uri="{FF2B5EF4-FFF2-40B4-BE49-F238E27FC236}">
                <a16:creationId xmlns:a16="http://schemas.microsoft.com/office/drawing/2014/main" id="{8C5AA443-E9C9-E892-6FD0-504B7F262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822" y="449984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6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036EF9-C566-4815-8F46-7375B11E46B2}"/>
              </a:ext>
            </a:extLst>
          </p:cNvPr>
          <p:cNvSpPr>
            <a:spLocks noGrp="1"/>
          </p:cNvSpPr>
          <p:nvPr>
            <p:ph idx="1"/>
          </p:nvPr>
        </p:nvSpPr>
        <p:spPr>
          <a:xfrm>
            <a:off x="3954780" y="335441"/>
            <a:ext cx="7036308" cy="5530906"/>
          </a:xfrm>
        </p:spPr>
        <p:txBody>
          <a:bodyPr/>
          <a:lstStyle/>
          <a:p>
            <a:r>
              <a:rPr lang="en-US" sz="3600" dirty="0"/>
              <a:t>Wallingford Parade:</a:t>
            </a:r>
          </a:p>
          <a:p>
            <a:pPr marL="342900" indent="-342900" algn="just">
              <a:buFont typeface="Arial" panose="020B0604020202020204" pitchFamily="34" charset="0"/>
              <a:buChar char="•"/>
            </a:pPr>
            <a:r>
              <a:rPr lang="en-US" sz="2000" dirty="0"/>
              <a:t>July 13, 2024.</a:t>
            </a:r>
          </a:p>
          <a:p>
            <a:pPr marL="342900" indent="-342900" algn="just">
              <a:buFont typeface="Arial" panose="020B0604020202020204" pitchFamily="34" charset="0"/>
              <a:buChar char="•"/>
            </a:pPr>
            <a:r>
              <a:rPr lang="en-US" sz="2000" dirty="0"/>
              <a:t>2024 will be the 72</a:t>
            </a:r>
            <a:r>
              <a:rPr lang="en-US" sz="2000" baseline="30000" dirty="0"/>
              <a:t>nd</a:t>
            </a:r>
            <a:r>
              <a:rPr lang="en-US" sz="2000" dirty="0"/>
              <a:t> year celebrating the Wallingford Parade.</a:t>
            </a:r>
          </a:p>
          <a:p>
            <a:pPr marL="342900" indent="-342900" algn="just">
              <a:buFont typeface="Arial" panose="020B0604020202020204" pitchFamily="34" charset="0"/>
              <a:buChar char="•"/>
            </a:pPr>
            <a:r>
              <a:rPr lang="en-US" sz="2000" dirty="0"/>
              <a:t>Began as the only kiddie parade in the City of Seattle and has grown to include mini festivals and celebrates the community and neighborhood in Wallingford.</a:t>
            </a:r>
          </a:p>
          <a:p>
            <a:pPr algn="just"/>
            <a:endParaRPr lang="en-US" sz="2000" dirty="0"/>
          </a:p>
          <a:p>
            <a:pPr marL="342900" indent="-342900" algn="just">
              <a:buFont typeface="Arial" panose="020B0604020202020204" pitchFamily="34" charset="0"/>
              <a:buChar char="•"/>
            </a:pPr>
            <a:r>
              <a:rPr lang="en-US" sz="2000" dirty="0"/>
              <a:t>Carol recalls growing up in Seattle/Wallingford district where her family always participated in the parade. After the parade, Carol’s family would go home and barbeque chicken with neighborhood friends. Carol has brought BBQ drumettes to commemorate her Seattleite culture!</a:t>
            </a:r>
          </a:p>
          <a:p>
            <a:endParaRPr lang="en-US" dirty="0"/>
          </a:p>
          <a:p>
            <a:endParaRPr lang="en-US" dirty="0"/>
          </a:p>
        </p:txBody>
      </p:sp>
      <p:pic>
        <p:nvPicPr>
          <p:cNvPr id="6146" name="Picture 2" descr="Get thee to the Wallingford Kiddie Parade and Street Fair | Wallyhood">
            <a:extLst>
              <a:ext uri="{FF2B5EF4-FFF2-40B4-BE49-F238E27FC236}">
                <a16:creationId xmlns:a16="http://schemas.microsoft.com/office/drawing/2014/main" id="{B718597F-66A3-7265-EA5B-801A9235F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780" y="5186854"/>
            <a:ext cx="2277439" cy="151004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allingford's Kiddies Parade – 60th Anniversary | Seattle Now &amp; Then">
            <a:extLst>
              <a:ext uri="{FF2B5EF4-FFF2-40B4-BE49-F238E27FC236}">
                <a16:creationId xmlns:a16="http://schemas.microsoft.com/office/drawing/2014/main" id="{A246C6D8-FB25-99E1-3789-65B2DA54B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934" y="5186855"/>
            <a:ext cx="2269185" cy="151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706113"/>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5" id="{4FE3E7F2-DE97-43FB-9854-C2719499B15F}" vid="{37DF82F1-E382-44D9-A149-92ACBBF70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542F6-3184-4387-BE39-8DA735EB550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117FA41-AE03-4A0A-A9B0-817CABD09473}">
  <ds:schemaRefs>
    <ds:schemaRef ds:uri="http://schemas.microsoft.com/sharepoint/v3/contenttype/forms"/>
  </ds:schemaRefs>
</ds:datastoreItem>
</file>

<file path=customXml/itemProps3.xml><?xml version="1.0" encoding="utf-8"?>
<ds:datastoreItem xmlns:ds="http://schemas.openxmlformats.org/officeDocument/2006/customXml" ds:itemID="{52D6F65D-59DB-459C-812A-E954DE5F0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47</TotalTime>
  <Words>510</Words>
  <Application>Microsoft Office PowerPoint</Application>
  <PresentationFormat>Widescreen</PresentationFormat>
  <Paragraphs>49</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Sabon Next LT</vt:lpstr>
      <vt:lpstr>Custom</vt:lpstr>
      <vt:lpstr>LASHER DIVERSITY DAY</vt:lpstr>
      <vt:lpstr>Upcoming fall holidays</vt:lpstr>
      <vt:lpstr>PowerPoint Presentation</vt:lpstr>
      <vt:lpstr>PowerPoint Presentation</vt:lpstr>
      <vt:lpstr>PowerPoint Presentation</vt:lpstr>
      <vt:lpstr>PowerPoint Presentation</vt:lpstr>
      <vt:lpstr>Holidays celebrated by lasherites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LASHER DIVERSITY DAY</dc:title>
  <dc:subject/>
  <dc:creator>Harman Bual</dc:creator>
  <cp:lastModifiedBy>Harman Bual</cp:lastModifiedBy>
  <cp:revision>6</cp:revision>
  <dcterms:created xsi:type="dcterms:W3CDTF">2023-10-10T04:38:28Z</dcterms:created>
  <dcterms:modified xsi:type="dcterms:W3CDTF">2023-10-10T16:28:35Z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